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7" r:id="rId3"/>
    <p:sldId id="259" r:id="rId5"/>
    <p:sldId id="262" r:id="rId6"/>
    <p:sldId id="267" r:id="rId7"/>
    <p:sldId id="276" r:id="rId8"/>
    <p:sldId id="261" r:id="rId9"/>
    <p:sldId id="260" r:id="rId10"/>
    <p:sldId id="263" r:id="rId11"/>
    <p:sldId id="271" r:id="rId12"/>
    <p:sldId id="264" r:id="rId13"/>
    <p:sldId id="279" r:id="rId14"/>
    <p:sldId id="275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2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charset="-122"/>
              </a:rPr>
            </a:fld>
            <a:endParaRPr lang="zh-CN" altLang="en-US" dirty="0" smtClean="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  <a:endParaRPr lang="zh-CN" altLang="en-US" sz="36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540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lang="zh-CN" altLang="en-US" dirty="0" smtClean="0"/>
              <a:t>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 smtClean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 smtClean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 smtClean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 smtClean="0"/>
              <a:t>北京理工大学</a:t>
            </a:r>
            <a:br>
              <a:rPr lang="zh-CN" altLang="en-US" dirty="0" smtClean="0"/>
            </a:br>
            <a:r>
              <a:rPr lang="zh-CN" altLang="en-US" dirty="0" smtClean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13420" y="2559209"/>
            <a:ext cx="6236023" cy="1198880"/>
          </a:xfrm>
        </p:spPr>
        <p:txBody>
          <a:bodyPr/>
          <a:lstStyle/>
          <a:p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智能演讲起草系统第二次</a:t>
            </a:r>
            <a:r>
              <a:rPr lang="zh-CN" altLang="en-US" dirty="0"/>
              <a:t>答辩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143364" y="4185815"/>
            <a:ext cx="5598700" cy="370840"/>
          </a:xfrm>
        </p:spPr>
        <p:txBody>
          <a:bodyPr/>
          <a:lstStyle/>
          <a:p>
            <a:r>
              <a:rPr lang="zh-CN" altLang="en-US" dirty="0"/>
              <a:t>答辩人：范杨帆　　　智能小组</a:t>
            </a:r>
            <a:r>
              <a:rPr lang="zh-CN" altLang="en-US" dirty="0"/>
              <a:t>　　　时间：</a:t>
            </a:r>
            <a:r>
              <a:rPr lang="en-US" altLang="zh-CN" dirty="0" smtClean="0"/>
              <a:t>2019/9/3</a:t>
            </a:r>
            <a:endParaRPr lang="en-US" altLang="zh-CN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 smtClean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ym typeface="+mn-lt"/>
              </a:rPr>
              <a:t>项目实施进程和方法</a:t>
            </a:r>
            <a:endParaRPr lang="zh-CN" altLang="en-US" sz="4000" b="1" spc="6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>
                <a:sym typeface="+mn-lt"/>
              </a:rPr>
              <a:t>项目实施进程和方法</a:t>
            </a:r>
            <a:endParaRPr lang="zh-CN" altLang="en-US" dirty="0"/>
          </a:p>
        </p:txBody>
      </p: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3140" y="6188075"/>
            <a:ext cx="723265" cy="6762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6450" y="1053465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/>
              <a:t>前端界面简版</a:t>
            </a:r>
            <a:r>
              <a:rPr lang="zh-CN" altLang="en-US" b="1"/>
              <a:t>：</a:t>
            </a:r>
            <a:endParaRPr lang="zh-CN" altLang="en-US" b="1"/>
          </a:p>
        </p:txBody>
      </p:sp>
      <p:pic>
        <p:nvPicPr>
          <p:cNvPr id="17" name="图片 16" descr="YO`_)95[5UUA{5YNG1}CGKQ"/>
          <p:cNvPicPr>
            <a:picLocks noChangeAspect="1"/>
          </p:cNvPicPr>
          <p:nvPr/>
        </p:nvPicPr>
        <p:blipFill>
          <a:blip r:embed="rId1"/>
          <a:srcRect l="21596" t="439" r="20696" b="39767"/>
          <a:stretch>
            <a:fillRect/>
          </a:stretch>
        </p:blipFill>
        <p:spPr>
          <a:xfrm>
            <a:off x="55245" y="2798445"/>
            <a:ext cx="3194050" cy="2359025"/>
          </a:xfrm>
          <a:prstGeom prst="rect">
            <a:avLst/>
          </a:prstGeom>
        </p:spPr>
      </p:pic>
      <p:pic>
        <p:nvPicPr>
          <p:cNvPr id="18" name="图片 17" descr=")DCW4C6ZD@@)9W[8)@%R5FX"/>
          <p:cNvPicPr>
            <a:picLocks noChangeAspect="1"/>
          </p:cNvPicPr>
          <p:nvPr/>
        </p:nvPicPr>
        <p:blipFill>
          <a:blip r:embed="rId2"/>
          <a:srcRect l="34337" t="3763" r="34318" b="20256"/>
          <a:stretch>
            <a:fillRect/>
          </a:stretch>
        </p:blipFill>
        <p:spPr>
          <a:xfrm>
            <a:off x="3249295" y="2482215"/>
            <a:ext cx="2785110" cy="322770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102350" y="2370455"/>
            <a:ext cx="3603625" cy="3461385"/>
            <a:chOff x="11900" y="2665"/>
            <a:chExt cx="7133" cy="6322"/>
          </a:xfrm>
        </p:grpSpPr>
        <p:sp>
          <p:nvSpPr>
            <p:cNvPr id="19" name="矩形 18"/>
            <p:cNvSpPr/>
            <p:nvPr/>
          </p:nvSpPr>
          <p:spPr>
            <a:xfrm>
              <a:off x="11900" y="2665"/>
              <a:ext cx="7133" cy="6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2113" y="2869"/>
              <a:ext cx="2472" cy="233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特征输入</a:t>
              </a:r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4745" y="3429"/>
              <a:ext cx="4288" cy="541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显示</a:t>
              </a:r>
              <a:endParaRPr lang="zh-CN" altLang="en-US"/>
            </a:p>
            <a:p>
              <a:pPr algn="ctr"/>
              <a:r>
                <a:rPr lang="zh-CN" altLang="en-US"/>
                <a:t>编辑</a:t>
              </a: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113" y="5680"/>
              <a:ext cx="2472" cy="233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摘要输入</a:t>
              </a: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2731" y="8281"/>
              <a:ext cx="1235" cy="5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提交</a:t>
              </a: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4745" y="2869"/>
              <a:ext cx="4289" cy="5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其他必要选项</a:t>
              </a:r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2610" y="1921510"/>
            <a:ext cx="2179320" cy="742274"/>
            <a:chOff x="1060" y="3975"/>
            <a:chExt cx="8152" cy="5102"/>
          </a:xfrm>
        </p:grpSpPr>
        <p:sp>
          <p:nvSpPr>
            <p:cNvPr id="36" name="矩形 35"/>
            <p:cNvSpPr/>
            <p:nvPr/>
          </p:nvSpPr>
          <p:spPr>
            <a:xfrm>
              <a:off x="1060" y="3975"/>
              <a:ext cx="8152" cy="506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flipV="1">
              <a:off x="1060" y="3975"/>
              <a:ext cx="1875" cy="187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63" y="4603"/>
              <a:ext cx="7349" cy="4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登陆界面</a:t>
              </a:r>
              <a:endPara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330" y="4238"/>
              <a:ext cx="567" cy="567"/>
              <a:chOff x="6334127" y="2228854"/>
              <a:chExt cx="481013" cy="481013"/>
            </a:xfrm>
            <a:solidFill>
              <a:schemeClr val="bg1"/>
            </a:solidFill>
          </p:grpSpPr>
          <p:sp>
            <p:nvSpPr>
              <p:cNvPr id="49" name="Freeform 113"/>
              <p:cNvSpPr/>
              <p:nvPr/>
            </p:nvSpPr>
            <p:spPr bwMode="auto">
              <a:xfrm>
                <a:off x="6645277" y="2228854"/>
                <a:ext cx="169863" cy="173038"/>
              </a:xfrm>
              <a:custGeom>
                <a:avLst/>
                <a:gdLst>
                  <a:gd name="T0" fmla="*/ 4 w 45"/>
                  <a:gd name="T1" fmla="*/ 45 h 46"/>
                  <a:gd name="T2" fmla="*/ 40 w 45"/>
                  <a:gd name="T3" fmla="*/ 8 h 46"/>
                  <a:gd name="T4" fmla="*/ 40 w 45"/>
                  <a:gd name="T5" fmla="*/ 32 h 46"/>
                  <a:gd name="T6" fmla="*/ 43 w 45"/>
                  <a:gd name="T7" fmla="*/ 34 h 46"/>
                  <a:gd name="T8" fmla="*/ 45 w 45"/>
                  <a:gd name="T9" fmla="*/ 32 h 46"/>
                  <a:gd name="T10" fmla="*/ 45 w 45"/>
                  <a:gd name="T11" fmla="*/ 2 h 46"/>
                  <a:gd name="T12" fmla="*/ 43 w 45"/>
                  <a:gd name="T13" fmla="*/ 0 h 46"/>
                  <a:gd name="T14" fmla="*/ 13 w 45"/>
                  <a:gd name="T15" fmla="*/ 0 h 46"/>
                  <a:gd name="T16" fmla="*/ 11 w 45"/>
                  <a:gd name="T17" fmla="*/ 2 h 46"/>
                  <a:gd name="T18" fmla="*/ 13 w 45"/>
                  <a:gd name="T19" fmla="*/ 5 h 46"/>
                  <a:gd name="T20" fmla="*/ 37 w 45"/>
                  <a:gd name="T21" fmla="*/ 5 h 46"/>
                  <a:gd name="T22" fmla="*/ 1 w 45"/>
                  <a:gd name="T23" fmla="*/ 41 h 46"/>
                  <a:gd name="T24" fmla="*/ 0 w 45"/>
                  <a:gd name="T25" fmla="*/ 43 h 46"/>
                  <a:gd name="T26" fmla="*/ 1 w 45"/>
                  <a:gd name="T27" fmla="*/ 45 h 46"/>
                  <a:gd name="T28" fmla="*/ 4 w 45"/>
                  <a:gd name="T29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4" y="45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1" y="34"/>
                      <a:pt x="43" y="34"/>
                    </a:cubicBezTo>
                    <a:cubicBezTo>
                      <a:pt x="44" y="34"/>
                      <a:pt x="45" y="33"/>
                      <a:pt x="45" y="3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4" y="0"/>
                      <a:pt x="4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2"/>
                      <a:pt x="0" y="42"/>
                      <a:pt x="0" y="43"/>
                    </a:cubicBezTo>
                    <a:cubicBezTo>
                      <a:pt x="0" y="44"/>
                      <a:pt x="0" y="44"/>
                      <a:pt x="1" y="45"/>
                    </a:cubicBezTo>
                    <a:cubicBezTo>
                      <a:pt x="1" y="46"/>
                      <a:pt x="3" y="46"/>
                      <a:pt x="4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Freeform 114"/>
              <p:cNvSpPr/>
              <p:nvPr/>
            </p:nvSpPr>
            <p:spPr bwMode="auto">
              <a:xfrm>
                <a:off x="6334127" y="2540004"/>
                <a:ext cx="169863" cy="169863"/>
              </a:xfrm>
              <a:custGeom>
                <a:avLst/>
                <a:gdLst>
                  <a:gd name="T0" fmla="*/ 41 w 45"/>
                  <a:gd name="T1" fmla="*/ 1 h 45"/>
                  <a:gd name="T2" fmla="*/ 5 w 45"/>
                  <a:gd name="T3" fmla="*/ 37 h 45"/>
                  <a:gd name="T4" fmla="*/ 5 w 45"/>
                  <a:gd name="T5" fmla="*/ 13 h 45"/>
                  <a:gd name="T6" fmla="*/ 2 w 45"/>
                  <a:gd name="T7" fmla="*/ 11 h 45"/>
                  <a:gd name="T8" fmla="*/ 0 w 45"/>
                  <a:gd name="T9" fmla="*/ 13 h 45"/>
                  <a:gd name="T10" fmla="*/ 0 w 45"/>
                  <a:gd name="T11" fmla="*/ 43 h 45"/>
                  <a:gd name="T12" fmla="*/ 2 w 45"/>
                  <a:gd name="T13" fmla="*/ 45 h 45"/>
                  <a:gd name="T14" fmla="*/ 32 w 45"/>
                  <a:gd name="T15" fmla="*/ 45 h 45"/>
                  <a:gd name="T16" fmla="*/ 34 w 45"/>
                  <a:gd name="T17" fmla="*/ 43 h 45"/>
                  <a:gd name="T18" fmla="*/ 32 w 45"/>
                  <a:gd name="T19" fmla="*/ 41 h 45"/>
                  <a:gd name="T20" fmla="*/ 8 w 45"/>
                  <a:gd name="T21" fmla="*/ 41 h 45"/>
                  <a:gd name="T22" fmla="*/ 44 w 45"/>
                  <a:gd name="T23" fmla="*/ 4 h 45"/>
                  <a:gd name="T24" fmla="*/ 45 w 45"/>
                  <a:gd name="T25" fmla="*/ 2 h 45"/>
                  <a:gd name="T26" fmla="*/ 44 w 45"/>
                  <a:gd name="T27" fmla="*/ 1 h 45"/>
                  <a:gd name="T28" fmla="*/ 41 w 45"/>
                  <a:gd name="T2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1" y="1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4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3" y="45"/>
                      <a:pt x="34" y="44"/>
                      <a:pt x="34" y="43"/>
                    </a:cubicBezTo>
                    <a:cubicBezTo>
                      <a:pt x="34" y="42"/>
                      <a:pt x="33" y="41"/>
                      <a:pt x="32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5" y="4"/>
                      <a:pt x="45" y="3"/>
                      <a:pt x="45" y="2"/>
                    </a:cubicBezTo>
                    <a:cubicBezTo>
                      <a:pt x="45" y="2"/>
                      <a:pt x="45" y="1"/>
                      <a:pt x="44" y="1"/>
                    </a:cubicBezTo>
                    <a:cubicBezTo>
                      <a:pt x="44" y="0"/>
                      <a:pt x="42" y="0"/>
                      <a:pt x="4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Freeform 115"/>
              <p:cNvSpPr/>
              <p:nvPr/>
            </p:nvSpPr>
            <p:spPr bwMode="auto">
              <a:xfrm>
                <a:off x="6645277" y="2540004"/>
                <a:ext cx="169863" cy="169863"/>
              </a:xfrm>
              <a:custGeom>
                <a:avLst/>
                <a:gdLst>
                  <a:gd name="T0" fmla="*/ 43 w 45"/>
                  <a:gd name="T1" fmla="*/ 11 h 45"/>
                  <a:gd name="T2" fmla="*/ 40 w 45"/>
                  <a:gd name="T3" fmla="*/ 13 h 45"/>
                  <a:gd name="T4" fmla="*/ 40 w 45"/>
                  <a:gd name="T5" fmla="*/ 37 h 45"/>
                  <a:gd name="T6" fmla="*/ 4 w 45"/>
                  <a:gd name="T7" fmla="*/ 1 h 45"/>
                  <a:gd name="T8" fmla="*/ 1 w 45"/>
                  <a:gd name="T9" fmla="*/ 1 h 45"/>
                  <a:gd name="T10" fmla="*/ 0 w 45"/>
                  <a:gd name="T11" fmla="*/ 2 h 45"/>
                  <a:gd name="T12" fmla="*/ 1 w 45"/>
                  <a:gd name="T13" fmla="*/ 4 h 45"/>
                  <a:gd name="T14" fmla="*/ 37 w 45"/>
                  <a:gd name="T15" fmla="*/ 41 h 45"/>
                  <a:gd name="T16" fmla="*/ 13 w 45"/>
                  <a:gd name="T17" fmla="*/ 41 h 45"/>
                  <a:gd name="T18" fmla="*/ 11 w 45"/>
                  <a:gd name="T19" fmla="*/ 43 h 45"/>
                  <a:gd name="T20" fmla="*/ 13 w 45"/>
                  <a:gd name="T21" fmla="*/ 45 h 45"/>
                  <a:gd name="T22" fmla="*/ 43 w 45"/>
                  <a:gd name="T23" fmla="*/ 45 h 45"/>
                  <a:gd name="T24" fmla="*/ 45 w 45"/>
                  <a:gd name="T25" fmla="*/ 43 h 45"/>
                  <a:gd name="T26" fmla="*/ 45 w 45"/>
                  <a:gd name="T27" fmla="*/ 13 h 45"/>
                  <a:gd name="T28" fmla="*/ 43 w 45"/>
                  <a:gd name="T2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3" y="11"/>
                    </a:moveTo>
                    <a:cubicBezTo>
                      <a:pt x="41" y="11"/>
                      <a:pt x="40" y="12"/>
                      <a:pt x="40" y="1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1" y="42"/>
                      <a:pt x="11" y="43"/>
                    </a:cubicBezTo>
                    <a:cubicBezTo>
                      <a:pt x="11" y="44"/>
                      <a:pt x="12" y="45"/>
                      <a:pt x="13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5"/>
                      <a:pt x="45" y="44"/>
                      <a:pt x="45" y="4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4" y="11"/>
                      <a:pt x="43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Freeform 116"/>
              <p:cNvSpPr/>
              <p:nvPr/>
            </p:nvSpPr>
            <p:spPr bwMode="auto">
              <a:xfrm>
                <a:off x="6334127" y="2228854"/>
                <a:ext cx="169863" cy="173038"/>
              </a:xfrm>
              <a:custGeom>
                <a:avLst/>
                <a:gdLst>
                  <a:gd name="T0" fmla="*/ 8 w 45"/>
                  <a:gd name="T1" fmla="*/ 5 h 46"/>
                  <a:gd name="T2" fmla="*/ 32 w 45"/>
                  <a:gd name="T3" fmla="*/ 5 h 46"/>
                  <a:gd name="T4" fmla="*/ 34 w 45"/>
                  <a:gd name="T5" fmla="*/ 2 h 46"/>
                  <a:gd name="T6" fmla="*/ 32 w 45"/>
                  <a:gd name="T7" fmla="*/ 0 h 46"/>
                  <a:gd name="T8" fmla="*/ 2 w 45"/>
                  <a:gd name="T9" fmla="*/ 0 h 46"/>
                  <a:gd name="T10" fmla="*/ 0 w 45"/>
                  <a:gd name="T11" fmla="*/ 2 h 46"/>
                  <a:gd name="T12" fmla="*/ 0 w 45"/>
                  <a:gd name="T13" fmla="*/ 32 h 46"/>
                  <a:gd name="T14" fmla="*/ 2 w 45"/>
                  <a:gd name="T15" fmla="*/ 34 h 46"/>
                  <a:gd name="T16" fmla="*/ 5 w 45"/>
                  <a:gd name="T17" fmla="*/ 32 h 46"/>
                  <a:gd name="T18" fmla="*/ 5 w 45"/>
                  <a:gd name="T19" fmla="*/ 8 h 46"/>
                  <a:gd name="T20" fmla="*/ 41 w 45"/>
                  <a:gd name="T21" fmla="*/ 45 h 46"/>
                  <a:gd name="T22" fmla="*/ 44 w 45"/>
                  <a:gd name="T23" fmla="*/ 45 h 46"/>
                  <a:gd name="T24" fmla="*/ 45 w 45"/>
                  <a:gd name="T25" fmla="*/ 43 h 46"/>
                  <a:gd name="T26" fmla="*/ 44 w 45"/>
                  <a:gd name="T27" fmla="*/ 41 h 46"/>
                  <a:gd name="T28" fmla="*/ 8 w 45"/>
                  <a:gd name="T29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8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4" y="4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4" y="34"/>
                      <a:pt x="5" y="33"/>
                      <a:pt x="5" y="32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2" y="46"/>
                      <a:pt x="44" y="46"/>
                      <a:pt x="44" y="45"/>
                    </a:cubicBezTo>
                    <a:cubicBezTo>
                      <a:pt x="45" y="44"/>
                      <a:pt x="45" y="44"/>
                      <a:pt x="45" y="43"/>
                    </a:cubicBezTo>
                    <a:cubicBezTo>
                      <a:pt x="45" y="42"/>
                      <a:pt x="45" y="42"/>
                      <a:pt x="44" y="41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3552190" y="1607185"/>
            <a:ext cx="2179320" cy="742274"/>
            <a:chOff x="1060" y="3975"/>
            <a:chExt cx="8152" cy="5102"/>
          </a:xfrm>
        </p:grpSpPr>
        <p:sp>
          <p:nvSpPr>
            <p:cNvPr id="44" name="矩形 43"/>
            <p:cNvSpPr/>
            <p:nvPr/>
          </p:nvSpPr>
          <p:spPr>
            <a:xfrm>
              <a:off x="1060" y="3975"/>
              <a:ext cx="8152" cy="506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直角三角形 45"/>
            <p:cNvSpPr/>
            <p:nvPr/>
          </p:nvSpPr>
          <p:spPr>
            <a:xfrm flipV="1">
              <a:off x="1060" y="3975"/>
              <a:ext cx="1875" cy="187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863" y="4603"/>
              <a:ext cx="7349" cy="4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注册</a:t>
              </a: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界面</a:t>
              </a:r>
              <a:endPara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330" y="4238"/>
              <a:ext cx="567" cy="567"/>
              <a:chOff x="6334127" y="2228854"/>
              <a:chExt cx="481013" cy="481013"/>
            </a:xfrm>
            <a:solidFill>
              <a:schemeClr val="bg1"/>
            </a:solidFill>
          </p:grpSpPr>
          <p:sp>
            <p:nvSpPr>
              <p:cNvPr id="54" name="Freeform 113"/>
              <p:cNvSpPr/>
              <p:nvPr/>
            </p:nvSpPr>
            <p:spPr bwMode="auto">
              <a:xfrm>
                <a:off x="6645277" y="2228854"/>
                <a:ext cx="169863" cy="173038"/>
              </a:xfrm>
              <a:custGeom>
                <a:avLst/>
                <a:gdLst>
                  <a:gd name="T0" fmla="*/ 4 w 45"/>
                  <a:gd name="T1" fmla="*/ 45 h 46"/>
                  <a:gd name="T2" fmla="*/ 40 w 45"/>
                  <a:gd name="T3" fmla="*/ 8 h 46"/>
                  <a:gd name="T4" fmla="*/ 40 w 45"/>
                  <a:gd name="T5" fmla="*/ 32 h 46"/>
                  <a:gd name="T6" fmla="*/ 43 w 45"/>
                  <a:gd name="T7" fmla="*/ 34 h 46"/>
                  <a:gd name="T8" fmla="*/ 45 w 45"/>
                  <a:gd name="T9" fmla="*/ 32 h 46"/>
                  <a:gd name="T10" fmla="*/ 45 w 45"/>
                  <a:gd name="T11" fmla="*/ 2 h 46"/>
                  <a:gd name="T12" fmla="*/ 43 w 45"/>
                  <a:gd name="T13" fmla="*/ 0 h 46"/>
                  <a:gd name="T14" fmla="*/ 13 w 45"/>
                  <a:gd name="T15" fmla="*/ 0 h 46"/>
                  <a:gd name="T16" fmla="*/ 11 w 45"/>
                  <a:gd name="T17" fmla="*/ 2 h 46"/>
                  <a:gd name="T18" fmla="*/ 13 w 45"/>
                  <a:gd name="T19" fmla="*/ 5 h 46"/>
                  <a:gd name="T20" fmla="*/ 37 w 45"/>
                  <a:gd name="T21" fmla="*/ 5 h 46"/>
                  <a:gd name="T22" fmla="*/ 1 w 45"/>
                  <a:gd name="T23" fmla="*/ 41 h 46"/>
                  <a:gd name="T24" fmla="*/ 0 w 45"/>
                  <a:gd name="T25" fmla="*/ 43 h 46"/>
                  <a:gd name="T26" fmla="*/ 1 w 45"/>
                  <a:gd name="T27" fmla="*/ 45 h 46"/>
                  <a:gd name="T28" fmla="*/ 4 w 45"/>
                  <a:gd name="T29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4" y="45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1" y="34"/>
                      <a:pt x="43" y="34"/>
                    </a:cubicBezTo>
                    <a:cubicBezTo>
                      <a:pt x="44" y="34"/>
                      <a:pt x="45" y="33"/>
                      <a:pt x="45" y="3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4" y="0"/>
                      <a:pt x="4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2"/>
                      <a:pt x="0" y="42"/>
                      <a:pt x="0" y="43"/>
                    </a:cubicBezTo>
                    <a:cubicBezTo>
                      <a:pt x="0" y="44"/>
                      <a:pt x="0" y="44"/>
                      <a:pt x="1" y="45"/>
                    </a:cubicBezTo>
                    <a:cubicBezTo>
                      <a:pt x="1" y="46"/>
                      <a:pt x="3" y="46"/>
                      <a:pt x="4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Freeform 114"/>
              <p:cNvSpPr/>
              <p:nvPr/>
            </p:nvSpPr>
            <p:spPr bwMode="auto">
              <a:xfrm>
                <a:off x="6334127" y="2540004"/>
                <a:ext cx="169863" cy="169863"/>
              </a:xfrm>
              <a:custGeom>
                <a:avLst/>
                <a:gdLst>
                  <a:gd name="T0" fmla="*/ 41 w 45"/>
                  <a:gd name="T1" fmla="*/ 1 h 45"/>
                  <a:gd name="T2" fmla="*/ 5 w 45"/>
                  <a:gd name="T3" fmla="*/ 37 h 45"/>
                  <a:gd name="T4" fmla="*/ 5 w 45"/>
                  <a:gd name="T5" fmla="*/ 13 h 45"/>
                  <a:gd name="T6" fmla="*/ 2 w 45"/>
                  <a:gd name="T7" fmla="*/ 11 h 45"/>
                  <a:gd name="T8" fmla="*/ 0 w 45"/>
                  <a:gd name="T9" fmla="*/ 13 h 45"/>
                  <a:gd name="T10" fmla="*/ 0 w 45"/>
                  <a:gd name="T11" fmla="*/ 43 h 45"/>
                  <a:gd name="T12" fmla="*/ 2 w 45"/>
                  <a:gd name="T13" fmla="*/ 45 h 45"/>
                  <a:gd name="T14" fmla="*/ 32 w 45"/>
                  <a:gd name="T15" fmla="*/ 45 h 45"/>
                  <a:gd name="T16" fmla="*/ 34 w 45"/>
                  <a:gd name="T17" fmla="*/ 43 h 45"/>
                  <a:gd name="T18" fmla="*/ 32 w 45"/>
                  <a:gd name="T19" fmla="*/ 41 h 45"/>
                  <a:gd name="T20" fmla="*/ 8 w 45"/>
                  <a:gd name="T21" fmla="*/ 41 h 45"/>
                  <a:gd name="T22" fmla="*/ 44 w 45"/>
                  <a:gd name="T23" fmla="*/ 4 h 45"/>
                  <a:gd name="T24" fmla="*/ 45 w 45"/>
                  <a:gd name="T25" fmla="*/ 2 h 45"/>
                  <a:gd name="T26" fmla="*/ 44 w 45"/>
                  <a:gd name="T27" fmla="*/ 1 h 45"/>
                  <a:gd name="T28" fmla="*/ 41 w 45"/>
                  <a:gd name="T2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1" y="1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4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3" y="45"/>
                      <a:pt x="34" y="44"/>
                      <a:pt x="34" y="43"/>
                    </a:cubicBezTo>
                    <a:cubicBezTo>
                      <a:pt x="34" y="42"/>
                      <a:pt x="33" y="41"/>
                      <a:pt x="32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5" y="4"/>
                      <a:pt x="45" y="3"/>
                      <a:pt x="45" y="2"/>
                    </a:cubicBezTo>
                    <a:cubicBezTo>
                      <a:pt x="45" y="2"/>
                      <a:pt x="45" y="1"/>
                      <a:pt x="44" y="1"/>
                    </a:cubicBezTo>
                    <a:cubicBezTo>
                      <a:pt x="44" y="0"/>
                      <a:pt x="42" y="0"/>
                      <a:pt x="4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Freeform 115"/>
              <p:cNvSpPr/>
              <p:nvPr/>
            </p:nvSpPr>
            <p:spPr bwMode="auto">
              <a:xfrm>
                <a:off x="6645277" y="2540004"/>
                <a:ext cx="169863" cy="169863"/>
              </a:xfrm>
              <a:custGeom>
                <a:avLst/>
                <a:gdLst>
                  <a:gd name="T0" fmla="*/ 43 w 45"/>
                  <a:gd name="T1" fmla="*/ 11 h 45"/>
                  <a:gd name="T2" fmla="*/ 40 w 45"/>
                  <a:gd name="T3" fmla="*/ 13 h 45"/>
                  <a:gd name="T4" fmla="*/ 40 w 45"/>
                  <a:gd name="T5" fmla="*/ 37 h 45"/>
                  <a:gd name="T6" fmla="*/ 4 w 45"/>
                  <a:gd name="T7" fmla="*/ 1 h 45"/>
                  <a:gd name="T8" fmla="*/ 1 w 45"/>
                  <a:gd name="T9" fmla="*/ 1 h 45"/>
                  <a:gd name="T10" fmla="*/ 0 w 45"/>
                  <a:gd name="T11" fmla="*/ 2 h 45"/>
                  <a:gd name="T12" fmla="*/ 1 w 45"/>
                  <a:gd name="T13" fmla="*/ 4 h 45"/>
                  <a:gd name="T14" fmla="*/ 37 w 45"/>
                  <a:gd name="T15" fmla="*/ 41 h 45"/>
                  <a:gd name="T16" fmla="*/ 13 w 45"/>
                  <a:gd name="T17" fmla="*/ 41 h 45"/>
                  <a:gd name="T18" fmla="*/ 11 w 45"/>
                  <a:gd name="T19" fmla="*/ 43 h 45"/>
                  <a:gd name="T20" fmla="*/ 13 w 45"/>
                  <a:gd name="T21" fmla="*/ 45 h 45"/>
                  <a:gd name="T22" fmla="*/ 43 w 45"/>
                  <a:gd name="T23" fmla="*/ 45 h 45"/>
                  <a:gd name="T24" fmla="*/ 45 w 45"/>
                  <a:gd name="T25" fmla="*/ 43 h 45"/>
                  <a:gd name="T26" fmla="*/ 45 w 45"/>
                  <a:gd name="T27" fmla="*/ 13 h 45"/>
                  <a:gd name="T28" fmla="*/ 43 w 45"/>
                  <a:gd name="T2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3" y="11"/>
                    </a:moveTo>
                    <a:cubicBezTo>
                      <a:pt x="41" y="11"/>
                      <a:pt x="40" y="12"/>
                      <a:pt x="40" y="1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1" y="42"/>
                      <a:pt x="11" y="43"/>
                    </a:cubicBezTo>
                    <a:cubicBezTo>
                      <a:pt x="11" y="44"/>
                      <a:pt x="12" y="45"/>
                      <a:pt x="13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5"/>
                      <a:pt x="45" y="44"/>
                      <a:pt x="45" y="4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4" y="11"/>
                      <a:pt x="43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Freeform 116"/>
              <p:cNvSpPr/>
              <p:nvPr/>
            </p:nvSpPr>
            <p:spPr bwMode="auto">
              <a:xfrm>
                <a:off x="6334127" y="2228854"/>
                <a:ext cx="169863" cy="173038"/>
              </a:xfrm>
              <a:custGeom>
                <a:avLst/>
                <a:gdLst>
                  <a:gd name="T0" fmla="*/ 8 w 45"/>
                  <a:gd name="T1" fmla="*/ 5 h 46"/>
                  <a:gd name="T2" fmla="*/ 32 w 45"/>
                  <a:gd name="T3" fmla="*/ 5 h 46"/>
                  <a:gd name="T4" fmla="*/ 34 w 45"/>
                  <a:gd name="T5" fmla="*/ 2 h 46"/>
                  <a:gd name="T6" fmla="*/ 32 w 45"/>
                  <a:gd name="T7" fmla="*/ 0 h 46"/>
                  <a:gd name="T8" fmla="*/ 2 w 45"/>
                  <a:gd name="T9" fmla="*/ 0 h 46"/>
                  <a:gd name="T10" fmla="*/ 0 w 45"/>
                  <a:gd name="T11" fmla="*/ 2 h 46"/>
                  <a:gd name="T12" fmla="*/ 0 w 45"/>
                  <a:gd name="T13" fmla="*/ 32 h 46"/>
                  <a:gd name="T14" fmla="*/ 2 w 45"/>
                  <a:gd name="T15" fmla="*/ 34 h 46"/>
                  <a:gd name="T16" fmla="*/ 5 w 45"/>
                  <a:gd name="T17" fmla="*/ 32 h 46"/>
                  <a:gd name="T18" fmla="*/ 5 w 45"/>
                  <a:gd name="T19" fmla="*/ 8 h 46"/>
                  <a:gd name="T20" fmla="*/ 41 w 45"/>
                  <a:gd name="T21" fmla="*/ 45 h 46"/>
                  <a:gd name="T22" fmla="*/ 44 w 45"/>
                  <a:gd name="T23" fmla="*/ 45 h 46"/>
                  <a:gd name="T24" fmla="*/ 45 w 45"/>
                  <a:gd name="T25" fmla="*/ 43 h 46"/>
                  <a:gd name="T26" fmla="*/ 44 w 45"/>
                  <a:gd name="T27" fmla="*/ 41 h 46"/>
                  <a:gd name="T28" fmla="*/ 8 w 45"/>
                  <a:gd name="T29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8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4" y="4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4" y="34"/>
                      <a:pt x="5" y="33"/>
                      <a:pt x="5" y="32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2" y="46"/>
                      <a:pt x="44" y="46"/>
                      <a:pt x="44" y="45"/>
                    </a:cubicBezTo>
                    <a:cubicBezTo>
                      <a:pt x="45" y="44"/>
                      <a:pt x="45" y="44"/>
                      <a:pt x="45" y="43"/>
                    </a:cubicBezTo>
                    <a:cubicBezTo>
                      <a:pt x="45" y="42"/>
                      <a:pt x="45" y="42"/>
                      <a:pt x="44" y="41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6736715" y="1539240"/>
            <a:ext cx="2179320" cy="742274"/>
            <a:chOff x="1060" y="3975"/>
            <a:chExt cx="8152" cy="5102"/>
          </a:xfrm>
        </p:grpSpPr>
        <p:sp>
          <p:nvSpPr>
            <p:cNvPr id="59" name="矩形 58"/>
            <p:cNvSpPr/>
            <p:nvPr/>
          </p:nvSpPr>
          <p:spPr>
            <a:xfrm>
              <a:off x="1060" y="3975"/>
              <a:ext cx="8152" cy="506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直角三角形 59"/>
            <p:cNvSpPr/>
            <p:nvPr/>
          </p:nvSpPr>
          <p:spPr>
            <a:xfrm flipV="1">
              <a:off x="1060" y="3975"/>
              <a:ext cx="1875" cy="187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863" y="4603"/>
              <a:ext cx="7349" cy="4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主要</a:t>
              </a: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界面</a:t>
              </a:r>
              <a:endPara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330" y="4238"/>
              <a:ext cx="567" cy="567"/>
              <a:chOff x="6334127" y="2228854"/>
              <a:chExt cx="481013" cy="481013"/>
            </a:xfrm>
            <a:solidFill>
              <a:schemeClr val="bg1"/>
            </a:solidFill>
          </p:grpSpPr>
          <p:sp>
            <p:nvSpPr>
              <p:cNvPr id="63" name="Freeform 113"/>
              <p:cNvSpPr/>
              <p:nvPr/>
            </p:nvSpPr>
            <p:spPr bwMode="auto">
              <a:xfrm>
                <a:off x="6645277" y="2228854"/>
                <a:ext cx="169863" cy="173038"/>
              </a:xfrm>
              <a:custGeom>
                <a:avLst/>
                <a:gdLst>
                  <a:gd name="T0" fmla="*/ 4 w 45"/>
                  <a:gd name="T1" fmla="*/ 45 h 46"/>
                  <a:gd name="T2" fmla="*/ 40 w 45"/>
                  <a:gd name="T3" fmla="*/ 8 h 46"/>
                  <a:gd name="T4" fmla="*/ 40 w 45"/>
                  <a:gd name="T5" fmla="*/ 32 h 46"/>
                  <a:gd name="T6" fmla="*/ 43 w 45"/>
                  <a:gd name="T7" fmla="*/ 34 h 46"/>
                  <a:gd name="T8" fmla="*/ 45 w 45"/>
                  <a:gd name="T9" fmla="*/ 32 h 46"/>
                  <a:gd name="T10" fmla="*/ 45 w 45"/>
                  <a:gd name="T11" fmla="*/ 2 h 46"/>
                  <a:gd name="T12" fmla="*/ 43 w 45"/>
                  <a:gd name="T13" fmla="*/ 0 h 46"/>
                  <a:gd name="T14" fmla="*/ 13 w 45"/>
                  <a:gd name="T15" fmla="*/ 0 h 46"/>
                  <a:gd name="T16" fmla="*/ 11 w 45"/>
                  <a:gd name="T17" fmla="*/ 2 h 46"/>
                  <a:gd name="T18" fmla="*/ 13 w 45"/>
                  <a:gd name="T19" fmla="*/ 5 h 46"/>
                  <a:gd name="T20" fmla="*/ 37 w 45"/>
                  <a:gd name="T21" fmla="*/ 5 h 46"/>
                  <a:gd name="T22" fmla="*/ 1 w 45"/>
                  <a:gd name="T23" fmla="*/ 41 h 46"/>
                  <a:gd name="T24" fmla="*/ 0 w 45"/>
                  <a:gd name="T25" fmla="*/ 43 h 46"/>
                  <a:gd name="T26" fmla="*/ 1 w 45"/>
                  <a:gd name="T27" fmla="*/ 45 h 46"/>
                  <a:gd name="T28" fmla="*/ 4 w 45"/>
                  <a:gd name="T29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4" y="45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1" y="34"/>
                      <a:pt x="43" y="34"/>
                    </a:cubicBezTo>
                    <a:cubicBezTo>
                      <a:pt x="44" y="34"/>
                      <a:pt x="45" y="33"/>
                      <a:pt x="45" y="3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4" y="0"/>
                      <a:pt x="4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2"/>
                      <a:pt x="0" y="42"/>
                      <a:pt x="0" y="43"/>
                    </a:cubicBezTo>
                    <a:cubicBezTo>
                      <a:pt x="0" y="44"/>
                      <a:pt x="0" y="44"/>
                      <a:pt x="1" y="45"/>
                    </a:cubicBezTo>
                    <a:cubicBezTo>
                      <a:pt x="1" y="46"/>
                      <a:pt x="3" y="46"/>
                      <a:pt x="4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Freeform 114"/>
              <p:cNvSpPr/>
              <p:nvPr/>
            </p:nvSpPr>
            <p:spPr bwMode="auto">
              <a:xfrm>
                <a:off x="6334127" y="2540004"/>
                <a:ext cx="169863" cy="169863"/>
              </a:xfrm>
              <a:custGeom>
                <a:avLst/>
                <a:gdLst>
                  <a:gd name="T0" fmla="*/ 41 w 45"/>
                  <a:gd name="T1" fmla="*/ 1 h 45"/>
                  <a:gd name="T2" fmla="*/ 5 w 45"/>
                  <a:gd name="T3" fmla="*/ 37 h 45"/>
                  <a:gd name="T4" fmla="*/ 5 w 45"/>
                  <a:gd name="T5" fmla="*/ 13 h 45"/>
                  <a:gd name="T6" fmla="*/ 2 w 45"/>
                  <a:gd name="T7" fmla="*/ 11 h 45"/>
                  <a:gd name="T8" fmla="*/ 0 w 45"/>
                  <a:gd name="T9" fmla="*/ 13 h 45"/>
                  <a:gd name="T10" fmla="*/ 0 w 45"/>
                  <a:gd name="T11" fmla="*/ 43 h 45"/>
                  <a:gd name="T12" fmla="*/ 2 w 45"/>
                  <a:gd name="T13" fmla="*/ 45 h 45"/>
                  <a:gd name="T14" fmla="*/ 32 w 45"/>
                  <a:gd name="T15" fmla="*/ 45 h 45"/>
                  <a:gd name="T16" fmla="*/ 34 w 45"/>
                  <a:gd name="T17" fmla="*/ 43 h 45"/>
                  <a:gd name="T18" fmla="*/ 32 w 45"/>
                  <a:gd name="T19" fmla="*/ 41 h 45"/>
                  <a:gd name="T20" fmla="*/ 8 w 45"/>
                  <a:gd name="T21" fmla="*/ 41 h 45"/>
                  <a:gd name="T22" fmla="*/ 44 w 45"/>
                  <a:gd name="T23" fmla="*/ 4 h 45"/>
                  <a:gd name="T24" fmla="*/ 45 w 45"/>
                  <a:gd name="T25" fmla="*/ 2 h 45"/>
                  <a:gd name="T26" fmla="*/ 44 w 45"/>
                  <a:gd name="T27" fmla="*/ 1 h 45"/>
                  <a:gd name="T28" fmla="*/ 41 w 45"/>
                  <a:gd name="T2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1" y="1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4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3" y="45"/>
                      <a:pt x="34" y="44"/>
                      <a:pt x="34" y="43"/>
                    </a:cubicBezTo>
                    <a:cubicBezTo>
                      <a:pt x="34" y="42"/>
                      <a:pt x="33" y="41"/>
                      <a:pt x="32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5" y="4"/>
                      <a:pt x="45" y="3"/>
                      <a:pt x="45" y="2"/>
                    </a:cubicBezTo>
                    <a:cubicBezTo>
                      <a:pt x="45" y="2"/>
                      <a:pt x="45" y="1"/>
                      <a:pt x="44" y="1"/>
                    </a:cubicBezTo>
                    <a:cubicBezTo>
                      <a:pt x="44" y="0"/>
                      <a:pt x="42" y="0"/>
                      <a:pt x="4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Freeform 115"/>
              <p:cNvSpPr/>
              <p:nvPr/>
            </p:nvSpPr>
            <p:spPr bwMode="auto">
              <a:xfrm>
                <a:off x="6645277" y="2540004"/>
                <a:ext cx="169863" cy="169863"/>
              </a:xfrm>
              <a:custGeom>
                <a:avLst/>
                <a:gdLst>
                  <a:gd name="T0" fmla="*/ 43 w 45"/>
                  <a:gd name="T1" fmla="*/ 11 h 45"/>
                  <a:gd name="T2" fmla="*/ 40 w 45"/>
                  <a:gd name="T3" fmla="*/ 13 h 45"/>
                  <a:gd name="T4" fmla="*/ 40 w 45"/>
                  <a:gd name="T5" fmla="*/ 37 h 45"/>
                  <a:gd name="T6" fmla="*/ 4 w 45"/>
                  <a:gd name="T7" fmla="*/ 1 h 45"/>
                  <a:gd name="T8" fmla="*/ 1 w 45"/>
                  <a:gd name="T9" fmla="*/ 1 h 45"/>
                  <a:gd name="T10" fmla="*/ 0 w 45"/>
                  <a:gd name="T11" fmla="*/ 2 h 45"/>
                  <a:gd name="T12" fmla="*/ 1 w 45"/>
                  <a:gd name="T13" fmla="*/ 4 h 45"/>
                  <a:gd name="T14" fmla="*/ 37 w 45"/>
                  <a:gd name="T15" fmla="*/ 41 h 45"/>
                  <a:gd name="T16" fmla="*/ 13 w 45"/>
                  <a:gd name="T17" fmla="*/ 41 h 45"/>
                  <a:gd name="T18" fmla="*/ 11 w 45"/>
                  <a:gd name="T19" fmla="*/ 43 h 45"/>
                  <a:gd name="T20" fmla="*/ 13 w 45"/>
                  <a:gd name="T21" fmla="*/ 45 h 45"/>
                  <a:gd name="T22" fmla="*/ 43 w 45"/>
                  <a:gd name="T23" fmla="*/ 45 h 45"/>
                  <a:gd name="T24" fmla="*/ 45 w 45"/>
                  <a:gd name="T25" fmla="*/ 43 h 45"/>
                  <a:gd name="T26" fmla="*/ 45 w 45"/>
                  <a:gd name="T27" fmla="*/ 13 h 45"/>
                  <a:gd name="T28" fmla="*/ 43 w 45"/>
                  <a:gd name="T2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3" y="11"/>
                    </a:moveTo>
                    <a:cubicBezTo>
                      <a:pt x="41" y="11"/>
                      <a:pt x="40" y="12"/>
                      <a:pt x="40" y="1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1" y="42"/>
                      <a:pt x="11" y="43"/>
                    </a:cubicBezTo>
                    <a:cubicBezTo>
                      <a:pt x="11" y="44"/>
                      <a:pt x="12" y="45"/>
                      <a:pt x="13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5"/>
                      <a:pt x="45" y="44"/>
                      <a:pt x="45" y="4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4" y="11"/>
                      <a:pt x="43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Freeform 116"/>
              <p:cNvSpPr/>
              <p:nvPr/>
            </p:nvSpPr>
            <p:spPr bwMode="auto">
              <a:xfrm>
                <a:off x="6334127" y="2228854"/>
                <a:ext cx="169863" cy="173038"/>
              </a:xfrm>
              <a:custGeom>
                <a:avLst/>
                <a:gdLst>
                  <a:gd name="T0" fmla="*/ 8 w 45"/>
                  <a:gd name="T1" fmla="*/ 5 h 46"/>
                  <a:gd name="T2" fmla="*/ 32 w 45"/>
                  <a:gd name="T3" fmla="*/ 5 h 46"/>
                  <a:gd name="T4" fmla="*/ 34 w 45"/>
                  <a:gd name="T5" fmla="*/ 2 h 46"/>
                  <a:gd name="T6" fmla="*/ 32 w 45"/>
                  <a:gd name="T7" fmla="*/ 0 h 46"/>
                  <a:gd name="T8" fmla="*/ 2 w 45"/>
                  <a:gd name="T9" fmla="*/ 0 h 46"/>
                  <a:gd name="T10" fmla="*/ 0 w 45"/>
                  <a:gd name="T11" fmla="*/ 2 h 46"/>
                  <a:gd name="T12" fmla="*/ 0 w 45"/>
                  <a:gd name="T13" fmla="*/ 32 h 46"/>
                  <a:gd name="T14" fmla="*/ 2 w 45"/>
                  <a:gd name="T15" fmla="*/ 34 h 46"/>
                  <a:gd name="T16" fmla="*/ 5 w 45"/>
                  <a:gd name="T17" fmla="*/ 32 h 46"/>
                  <a:gd name="T18" fmla="*/ 5 w 45"/>
                  <a:gd name="T19" fmla="*/ 8 h 46"/>
                  <a:gd name="T20" fmla="*/ 41 w 45"/>
                  <a:gd name="T21" fmla="*/ 45 h 46"/>
                  <a:gd name="T22" fmla="*/ 44 w 45"/>
                  <a:gd name="T23" fmla="*/ 45 h 46"/>
                  <a:gd name="T24" fmla="*/ 45 w 45"/>
                  <a:gd name="T25" fmla="*/ 43 h 46"/>
                  <a:gd name="T26" fmla="*/ 44 w 45"/>
                  <a:gd name="T27" fmla="*/ 41 h 46"/>
                  <a:gd name="T28" fmla="*/ 8 w 45"/>
                  <a:gd name="T29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8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4" y="4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4" y="34"/>
                      <a:pt x="5" y="33"/>
                      <a:pt x="5" y="32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2" y="46"/>
                      <a:pt x="44" y="46"/>
                      <a:pt x="44" y="45"/>
                    </a:cubicBezTo>
                    <a:cubicBezTo>
                      <a:pt x="45" y="44"/>
                      <a:pt x="45" y="44"/>
                      <a:pt x="45" y="43"/>
                    </a:cubicBezTo>
                    <a:cubicBezTo>
                      <a:pt x="45" y="42"/>
                      <a:pt x="45" y="42"/>
                      <a:pt x="44" y="41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9828530" y="1539240"/>
            <a:ext cx="2179320" cy="742274"/>
            <a:chOff x="1060" y="3975"/>
            <a:chExt cx="8152" cy="5102"/>
          </a:xfrm>
        </p:grpSpPr>
        <p:sp>
          <p:nvSpPr>
            <p:cNvPr id="68" name="矩形 67"/>
            <p:cNvSpPr/>
            <p:nvPr/>
          </p:nvSpPr>
          <p:spPr>
            <a:xfrm>
              <a:off x="1060" y="3975"/>
              <a:ext cx="8152" cy="5063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直角三角形 68"/>
            <p:cNvSpPr/>
            <p:nvPr/>
          </p:nvSpPr>
          <p:spPr>
            <a:xfrm flipV="1">
              <a:off x="1060" y="3975"/>
              <a:ext cx="1875" cy="187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863" y="4603"/>
              <a:ext cx="7349" cy="4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个人</a:t>
              </a:r>
              <a:r>
                <a:rPr lang="zh-CN" altLang="en-US" sz="28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界面</a:t>
              </a:r>
              <a:endPara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330" y="4238"/>
              <a:ext cx="567" cy="567"/>
              <a:chOff x="6334127" y="2228854"/>
              <a:chExt cx="481013" cy="481013"/>
            </a:xfrm>
            <a:solidFill>
              <a:schemeClr val="bg1"/>
            </a:solidFill>
          </p:grpSpPr>
          <p:sp>
            <p:nvSpPr>
              <p:cNvPr id="72" name="Freeform 113"/>
              <p:cNvSpPr/>
              <p:nvPr/>
            </p:nvSpPr>
            <p:spPr bwMode="auto">
              <a:xfrm>
                <a:off x="6645277" y="2228854"/>
                <a:ext cx="169863" cy="173038"/>
              </a:xfrm>
              <a:custGeom>
                <a:avLst/>
                <a:gdLst>
                  <a:gd name="T0" fmla="*/ 4 w 45"/>
                  <a:gd name="T1" fmla="*/ 45 h 46"/>
                  <a:gd name="T2" fmla="*/ 40 w 45"/>
                  <a:gd name="T3" fmla="*/ 8 h 46"/>
                  <a:gd name="T4" fmla="*/ 40 w 45"/>
                  <a:gd name="T5" fmla="*/ 32 h 46"/>
                  <a:gd name="T6" fmla="*/ 43 w 45"/>
                  <a:gd name="T7" fmla="*/ 34 h 46"/>
                  <a:gd name="T8" fmla="*/ 45 w 45"/>
                  <a:gd name="T9" fmla="*/ 32 h 46"/>
                  <a:gd name="T10" fmla="*/ 45 w 45"/>
                  <a:gd name="T11" fmla="*/ 2 h 46"/>
                  <a:gd name="T12" fmla="*/ 43 w 45"/>
                  <a:gd name="T13" fmla="*/ 0 h 46"/>
                  <a:gd name="T14" fmla="*/ 13 w 45"/>
                  <a:gd name="T15" fmla="*/ 0 h 46"/>
                  <a:gd name="T16" fmla="*/ 11 w 45"/>
                  <a:gd name="T17" fmla="*/ 2 h 46"/>
                  <a:gd name="T18" fmla="*/ 13 w 45"/>
                  <a:gd name="T19" fmla="*/ 5 h 46"/>
                  <a:gd name="T20" fmla="*/ 37 w 45"/>
                  <a:gd name="T21" fmla="*/ 5 h 46"/>
                  <a:gd name="T22" fmla="*/ 1 w 45"/>
                  <a:gd name="T23" fmla="*/ 41 h 46"/>
                  <a:gd name="T24" fmla="*/ 0 w 45"/>
                  <a:gd name="T25" fmla="*/ 43 h 46"/>
                  <a:gd name="T26" fmla="*/ 1 w 45"/>
                  <a:gd name="T27" fmla="*/ 45 h 46"/>
                  <a:gd name="T28" fmla="*/ 4 w 45"/>
                  <a:gd name="T29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4" y="45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1" y="34"/>
                      <a:pt x="43" y="34"/>
                    </a:cubicBezTo>
                    <a:cubicBezTo>
                      <a:pt x="44" y="34"/>
                      <a:pt x="45" y="33"/>
                      <a:pt x="45" y="3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1"/>
                      <a:pt x="44" y="0"/>
                      <a:pt x="4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11" y="4"/>
                      <a:pt x="12" y="5"/>
                      <a:pt x="13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2"/>
                      <a:pt x="0" y="42"/>
                      <a:pt x="0" y="43"/>
                    </a:cubicBezTo>
                    <a:cubicBezTo>
                      <a:pt x="0" y="44"/>
                      <a:pt x="0" y="44"/>
                      <a:pt x="1" y="45"/>
                    </a:cubicBezTo>
                    <a:cubicBezTo>
                      <a:pt x="1" y="46"/>
                      <a:pt x="3" y="46"/>
                      <a:pt x="4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Freeform 114"/>
              <p:cNvSpPr/>
              <p:nvPr/>
            </p:nvSpPr>
            <p:spPr bwMode="auto">
              <a:xfrm>
                <a:off x="6334127" y="2540004"/>
                <a:ext cx="169863" cy="169863"/>
              </a:xfrm>
              <a:custGeom>
                <a:avLst/>
                <a:gdLst>
                  <a:gd name="T0" fmla="*/ 41 w 45"/>
                  <a:gd name="T1" fmla="*/ 1 h 45"/>
                  <a:gd name="T2" fmla="*/ 5 w 45"/>
                  <a:gd name="T3" fmla="*/ 37 h 45"/>
                  <a:gd name="T4" fmla="*/ 5 w 45"/>
                  <a:gd name="T5" fmla="*/ 13 h 45"/>
                  <a:gd name="T6" fmla="*/ 2 w 45"/>
                  <a:gd name="T7" fmla="*/ 11 h 45"/>
                  <a:gd name="T8" fmla="*/ 0 w 45"/>
                  <a:gd name="T9" fmla="*/ 13 h 45"/>
                  <a:gd name="T10" fmla="*/ 0 w 45"/>
                  <a:gd name="T11" fmla="*/ 43 h 45"/>
                  <a:gd name="T12" fmla="*/ 2 w 45"/>
                  <a:gd name="T13" fmla="*/ 45 h 45"/>
                  <a:gd name="T14" fmla="*/ 32 w 45"/>
                  <a:gd name="T15" fmla="*/ 45 h 45"/>
                  <a:gd name="T16" fmla="*/ 34 w 45"/>
                  <a:gd name="T17" fmla="*/ 43 h 45"/>
                  <a:gd name="T18" fmla="*/ 32 w 45"/>
                  <a:gd name="T19" fmla="*/ 41 h 45"/>
                  <a:gd name="T20" fmla="*/ 8 w 45"/>
                  <a:gd name="T21" fmla="*/ 41 h 45"/>
                  <a:gd name="T22" fmla="*/ 44 w 45"/>
                  <a:gd name="T23" fmla="*/ 4 h 45"/>
                  <a:gd name="T24" fmla="*/ 45 w 45"/>
                  <a:gd name="T25" fmla="*/ 2 h 45"/>
                  <a:gd name="T26" fmla="*/ 44 w 45"/>
                  <a:gd name="T27" fmla="*/ 1 h 45"/>
                  <a:gd name="T28" fmla="*/ 41 w 45"/>
                  <a:gd name="T2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1" y="1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4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3" y="45"/>
                      <a:pt x="34" y="44"/>
                      <a:pt x="34" y="43"/>
                    </a:cubicBezTo>
                    <a:cubicBezTo>
                      <a:pt x="34" y="42"/>
                      <a:pt x="33" y="41"/>
                      <a:pt x="32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5" y="4"/>
                      <a:pt x="45" y="3"/>
                      <a:pt x="45" y="2"/>
                    </a:cubicBezTo>
                    <a:cubicBezTo>
                      <a:pt x="45" y="2"/>
                      <a:pt x="45" y="1"/>
                      <a:pt x="44" y="1"/>
                    </a:cubicBezTo>
                    <a:cubicBezTo>
                      <a:pt x="44" y="0"/>
                      <a:pt x="42" y="0"/>
                      <a:pt x="4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4" name="Freeform 115"/>
              <p:cNvSpPr/>
              <p:nvPr/>
            </p:nvSpPr>
            <p:spPr bwMode="auto">
              <a:xfrm>
                <a:off x="6645277" y="2540004"/>
                <a:ext cx="169863" cy="169863"/>
              </a:xfrm>
              <a:custGeom>
                <a:avLst/>
                <a:gdLst>
                  <a:gd name="T0" fmla="*/ 43 w 45"/>
                  <a:gd name="T1" fmla="*/ 11 h 45"/>
                  <a:gd name="T2" fmla="*/ 40 w 45"/>
                  <a:gd name="T3" fmla="*/ 13 h 45"/>
                  <a:gd name="T4" fmla="*/ 40 w 45"/>
                  <a:gd name="T5" fmla="*/ 37 h 45"/>
                  <a:gd name="T6" fmla="*/ 4 w 45"/>
                  <a:gd name="T7" fmla="*/ 1 h 45"/>
                  <a:gd name="T8" fmla="*/ 1 w 45"/>
                  <a:gd name="T9" fmla="*/ 1 h 45"/>
                  <a:gd name="T10" fmla="*/ 0 w 45"/>
                  <a:gd name="T11" fmla="*/ 2 h 45"/>
                  <a:gd name="T12" fmla="*/ 1 w 45"/>
                  <a:gd name="T13" fmla="*/ 4 h 45"/>
                  <a:gd name="T14" fmla="*/ 37 w 45"/>
                  <a:gd name="T15" fmla="*/ 41 h 45"/>
                  <a:gd name="T16" fmla="*/ 13 w 45"/>
                  <a:gd name="T17" fmla="*/ 41 h 45"/>
                  <a:gd name="T18" fmla="*/ 11 w 45"/>
                  <a:gd name="T19" fmla="*/ 43 h 45"/>
                  <a:gd name="T20" fmla="*/ 13 w 45"/>
                  <a:gd name="T21" fmla="*/ 45 h 45"/>
                  <a:gd name="T22" fmla="*/ 43 w 45"/>
                  <a:gd name="T23" fmla="*/ 45 h 45"/>
                  <a:gd name="T24" fmla="*/ 45 w 45"/>
                  <a:gd name="T25" fmla="*/ 43 h 45"/>
                  <a:gd name="T26" fmla="*/ 45 w 45"/>
                  <a:gd name="T27" fmla="*/ 13 h 45"/>
                  <a:gd name="T28" fmla="*/ 43 w 45"/>
                  <a:gd name="T2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5">
                    <a:moveTo>
                      <a:pt x="43" y="11"/>
                    </a:moveTo>
                    <a:cubicBezTo>
                      <a:pt x="41" y="11"/>
                      <a:pt x="40" y="12"/>
                      <a:pt x="40" y="1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1" y="42"/>
                      <a:pt x="11" y="43"/>
                    </a:cubicBezTo>
                    <a:cubicBezTo>
                      <a:pt x="11" y="44"/>
                      <a:pt x="12" y="45"/>
                      <a:pt x="13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5"/>
                      <a:pt x="45" y="44"/>
                      <a:pt x="45" y="4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4" y="11"/>
                      <a:pt x="43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Freeform 116"/>
              <p:cNvSpPr/>
              <p:nvPr/>
            </p:nvSpPr>
            <p:spPr bwMode="auto">
              <a:xfrm>
                <a:off x="6334127" y="2228854"/>
                <a:ext cx="169863" cy="173038"/>
              </a:xfrm>
              <a:custGeom>
                <a:avLst/>
                <a:gdLst>
                  <a:gd name="T0" fmla="*/ 8 w 45"/>
                  <a:gd name="T1" fmla="*/ 5 h 46"/>
                  <a:gd name="T2" fmla="*/ 32 w 45"/>
                  <a:gd name="T3" fmla="*/ 5 h 46"/>
                  <a:gd name="T4" fmla="*/ 34 w 45"/>
                  <a:gd name="T5" fmla="*/ 2 h 46"/>
                  <a:gd name="T6" fmla="*/ 32 w 45"/>
                  <a:gd name="T7" fmla="*/ 0 h 46"/>
                  <a:gd name="T8" fmla="*/ 2 w 45"/>
                  <a:gd name="T9" fmla="*/ 0 h 46"/>
                  <a:gd name="T10" fmla="*/ 0 w 45"/>
                  <a:gd name="T11" fmla="*/ 2 h 46"/>
                  <a:gd name="T12" fmla="*/ 0 w 45"/>
                  <a:gd name="T13" fmla="*/ 32 h 46"/>
                  <a:gd name="T14" fmla="*/ 2 w 45"/>
                  <a:gd name="T15" fmla="*/ 34 h 46"/>
                  <a:gd name="T16" fmla="*/ 5 w 45"/>
                  <a:gd name="T17" fmla="*/ 32 h 46"/>
                  <a:gd name="T18" fmla="*/ 5 w 45"/>
                  <a:gd name="T19" fmla="*/ 8 h 46"/>
                  <a:gd name="T20" fmla="*/ 41 w 45"/>
                  <a:gd name="T21" fmla="*/ 45 h 46"/>
                  <a:gd name="T22" fmla="*/ 44 w 45"/>
                  <a:gd name="T23" fmla="*/ 45 h 46"/>
                  <a:gd name="T24" fmla="*/ 45 w 45"/>
                  <a:gd name="T25" fmla="*/ 43 h 46"/>
                  <a:gd name="T26" fmla="*/ 44 w 45"/>
                  <a:gd name="T27" fmla="*/ 41 h 46"/>
                  <a:gd name="T28" fmla="*/ 8 w 45"/>
                  <a:gd name="T29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46">
                    <a:moveTo>
                      <a:pt x="8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4" y="4"/>
                      <a:pt x="34" y="2"/>
                    </a:cubicBezTo>
                    <a:cubicBezTo>
                      <a:pt x="34" y="1"/>
                      <a:pt x="33" y="0"/>
                      <a:pt x="3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4" y="34"/>
                      <a:pt x="5" y="33"/>
                      <a:pt x="5" y="32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2" y="46"/>
                      <a:pt x="44" y="46"/>
                      <a:pt x="44" y="45"/>
                    </a:cubicBezTo>
                    <a:cubicBezTo>
                      <a:pt x="45" y="44"/>
                      <a:pt x="45" y="44"/>
                      <a:pt x="45" y="43"/>
                    </a:cubicBezTo>
                    <a:cubicBezTo>
                      <a:pt x="45" y="42"/>
                      <a:pt x="45" y="42"/>
                      <a:pt x="44" y="41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76" name="矩形 75"/>
          <p:cNvSpPr/>
          <p:nvPr/>
        </p:nvSpPr>
        <p:spPr>
          <a:xfrm>
            <a:off x="9832975" y="2423160"/>
            <a:ext cx="2174875" cy="33451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个人喜好显示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>
                <a:sym typeface="+mn-lt"/>
              </a:rPr>
              <a:t>项目实施进程和方法</a:t>
            </a:r>
            <a:endParaRPr lang="zh-CN" altLang="en-US" dirty="0"/>
          </a:p>
        </p:txBody>
      </p: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3140" y="6188075"/>
            <a:ext cx="723265" cy="6762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: 形状 5"/>
          <p:cNvSpPr/>
          <p:nvPr/>
        </p:nvSpPr>
        <p:spPr>
          <a:xfrm>
            <a:off x="660401" y="2847607"/>
            <a:ext cx="10769599" cy="199292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66468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pc="300" dirty="0"/>
              <a:t>01</a:t>
            </a:r>
            <a:endParaRPr lang="zh-CN" altLang="en-US" spc="300" dirty="0"/>
          </a:p>
        </p:txBody>
      </p:sp>
      <p:sp>
        <p:nvSpPr>
          <p:cNvPr id="26" name="椭圆 25"/>
          <p:cNvSpPr/>
          <p:nvPr/>
        </p:nvSpPr>
        <p:spPr>
          <a:xfrm>
            <a:off x="365174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pc="300" dirty="0"/>
              <a:t>02</a:t>
            </a:r>
            <a:endParaRPr lang="zh-CN" altLang="en-US" spc="300" dirty="0"/>
          </a:p>
        </p:txBody>
      </p:sp>
      <p:sp>
        <p:nvSpPr>
          <p:cNvPr id="27" name="椭圆 26"/>
          <p:cNvSpPr/>
          <p:nvPr/>
        </p:nvSpPr>
        <p:spPr>
          <a:xfrm>
            <a:off x="563880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pc="300" dirty="0"/>
              <a:t>03</a:t>
            </a:r>
            <a:endParaRPr lang="zh-CN" altLang="en-US" spc="300" dirty="0"/>
          </a:p>
        </p:txBody>
      </p:sp>
      <p:sp>
        <p:nvSpPr>
          <p:cNvPr id="28" name="椭圆 27"/>
          <p:cNvSpPr/>
          <p:nvPr/>
        </p:nvSpPr>
        <p:spPr>
          <a:xfrm>
            <a:off x="762586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pc="300" dirty="0"/>
              <a:t>04</a:t>
            </a:r>
            <a:endParaRPr lang="zh-CN" altLang="en-US" spc="300" dirty="0"/>
          </a:p>
        </p:txBody>
      </p:sp>
      <p:sp>
        <p:nvSpPr>
          <p:cNvPr id="29" name="椭圆 28"/>
          <p:cNvSpPr/>
          <p:nvPr/>
        </p:nvSpPr>
        <p:spPr>
          <a:xfrm>
            <a:off x="9614334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pc="300" dirty="0"/>
              <a:t>05</a:t>
            </a:r>
            <a:endParaRPr lang="zh-CN" altLang="en-US" spc="3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162459" y="3961299"/>
            <a:ext cx="191893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从网上进行爬虫形成可更新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素材库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49470" y="3961299"/>
            <a:ext cx="191893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将爬取数据进行分析，并且进行特征提取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2625" y="3961299"/>
            <a:ext cx="191893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输入必要的特征和比较具体的文本内容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17024" y="3961299"/>
            <a:ext cx="1918939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利用输入的特征在素材库中进行匹配，并且利用输入内容进行自然语言处理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0795" y="3961299"/>
            <a:ext cx="191893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将匹配结果显示出来，并且可以进行编辑和保存</a:t>
            </a:r>
            <a:endParaRPr lang="zh-CN" altLang="en-US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62050" y="1565910"/>
            <a:ext cx="9867265" cy="1210310"/>
            <a:chOff x="1831" y="2577"/>
            <a:chExt cx="15539" cy="1906"/>
          </a:xfrm>
        </p:grpSpPr>
        <p:sp>
          <p:nvSpPr>
            <p:cNvPr id="30" name="文本框 29"/>
            <p:cNvSpPr txBox="1"/>
            <p:nvPr/>
          </p:nvSpPr>
          <p:spPr>
            <a:xfrm>
              <a:off x="1831" y="2806"/>
              <a:ext cx="3022" cy="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spc="3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数据爬取</a:t>
              </a:r>
              <a:endParaRPr lang="zh-CN" altLang="en-US" sz="2800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099" y="2577"/>
              <a:ext cx="3022" cy="1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spc="3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特征摘要输入</a:t>
              </a:r>
              <a:endParaRPr lang="zh-CN" altLang="en-US" sz="2800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238" y="2577"/>
              <a:ext cx="3022" cy="1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spc="3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匹配数据源</a:t>
              </a:r>
              <a:endParaRPr lang="zh-CN" altLang="en-US" sz="2800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348" y="2577"/>
              <a:ext cx="3022" cy="1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spc="3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显示编辑存储</a:t>
              </a:r>
              <a:endParaRPr lang="zh-CN" altLang="en-US" sz="2800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60" y="2577"/>
              <a:ext cx="3022" cy="1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2800" spc="3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处理数据特征提取</a:t>
              </a:r>
              <a:endParaRPr lang="zh-CN" altLang="en-US" sz="2800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183374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83323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584400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843488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81859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833795" y="2336758"/>
            <a:ext cx="852440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敬请老师批评指正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52591" y="4089237"/>
            <a:ext cx="210062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答辩人：范杨帆</a:t>
            </a:r>
            <a:endParaRPr lang="en-US" altLang="zh-CN" sz="1200" spc="100" dirty="0" smtClean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小 组：智能小组</a:t>
            </a:r>
            <a:endParaRPr lang="zh-CN" altLang="en-US" sz="1200" spc="100" dirty="0" smtClean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 smtClean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 smtClean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en-US" altLang="zh-CN" sz="4400" b="1" spc="2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07880" y="1718267"/>
            <a:ext cx="4077706" cy="3729893"/>
            <a:chOff x="6597449" y="1148208"/>
            <a:chExt cx="4077706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742818" cy="620713"/>
              <a:chOff x="5855427" y="1647453"/>
              <a:chExt cx="2742818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3" y="1696200"/>
                <a:ext cx="2048392" cy="521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 smtClean="0">
                    <a:sym typeface="+mn-lt"/>
                  </a:rPr>
                  <a:t>会议纪要与预算决定</a:t>
                </a:r>
                <a:endParaRPr lang="zh-CN" altLang="en-US" sz="2800" b="1" dirty="0">
                  <a:sym typeface="+mn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010906" cy="620713"/>
              <a:chOff x="5855427" y="1647453"/>
              <a:chExt cx="3010906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49853" y="1696200"/>
                <a:ext cx="2316480" cy="521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 smtClean="0">
                    <a:sym typeface="+mn-lt"/>
                  </a:rPr>
                  <a:t>需求分析改进</a:t>
                </a:r>
                <a:endParaRPr lang="zh-CN" altLang="en-US" sz="2800" b="1" dirty="0" smtClean="0"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3366506" cy="620713"/>
              <a:chOff x="5855427" y="1647453"/>
              <a:chExt cx="3366506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3" y="1696200"/>
                <a:ext cx="2672080" cy="521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 smtClean="0">
                    <a:sym typeface="+mn-lt"/>
                  </a:rPr>
                  <a:t>风险评估与决策</a:t>
                </a:r>
                <a:endParaRPr lang="zh-CN" altLang="en-US" sz="2800" b="1" dirty="0" smtClean="0">
                  <a:sym typeface="+mn-lt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4077706" cy="620713"/>
              <a:chOff x="5855427" y="1647453"/>
              <a:chExt cx="4077706" cy="620713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6549853" y="1696200"/>
                <a:ext cx="3383280" cy="521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项目实施进程和方法</a:t>
                </a:r>
                <a:endParaRPr lang="zh-CN" altLang="en-US" sz="2800" b="1" dirty="0"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85877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 smtClean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 smtClean="0">
                <a:sym typeface="+mn-lt"/>
              </a:rPr>
              <a:t>会议纪要与预算决定</a:t>
            </a:r>
            <a:endParaRPr lang="zh-CN" altLang="en-US" sz="4000" b="1" spc="6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 smtClean="0">
                <a:sym typeface="+mn-lt"/>
              </a:rPr>
              <a:t>会议纪要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1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1480" y="880745"/>
            <a:ext cx="6042025" cy="53073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153140" y="6188075"/>
            <a:ext cx="723265" cy="6762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 smtClean="0">
                <a:sym typeface="+mn-lt"/>
              </a:rPr>
              <a:t>预算决定</a:t>
            </a:r>
            <a:endParaRPr lang="zh-CN" altLang="en-US" dirty="0"/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1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885" y="83820"/>
            <a:ext cx="2646680" cy="6107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1053465"/>
            <a:ext cx="2614930" cy="449262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553585" y="3189605"/>
            <a:ext cx="2288540" cy="478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53140" y="6188075"/>
            <a:ext cx="723265" cy="6762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85877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36880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/>
              <a:t>需求分析改进</a:t>
            </a:r>
            <a:endParaRPr lang="zh-CN" altLang="en-US" sz="4000" b="1" spc="6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新增</a:t>
            </a:r>
            <a:r>
              <a:rPr lang="zh-CN" altLang="en-US" dirty="0"/>
              <a:t>需求分析</a:t>
            </a:r>
            <a:endParaRPr lang="zh-CN" altLang="en-US" dirty="0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2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 descr="`T6]79T(IQPBM9T%1Y3OG~0"/>
          <p:cNvPicPr>
            <a:picLocks noChangeAspect="1"/>
          </p:cNvPicPr>
          <p:nvPr/>
        </p:nvPicPr>
        <p:blipFill>
          <a:blip r:embed="rId1"/>
          <a:srcRect l="22544" t="17508" r="25619" b="8687"/>
          <a:stretch>
            <a:fillRect/>
          </a:stretch>
        </p:blipFill>
        <p:spPr>
          <a:xfrm>
            <a:off x="2667000" y="925195"/>
            <a:ext cx="6252210" cy="50076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53140" y="6188075"/>
            <a:ext cx="723265" cy="6762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 smtClean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0367" y="2400894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ym typeface="+mn-lt"/>
              </a:rPr>
              <a:t>风险评估与决策</a:t>
            </a:r>
            <a:endParaRPr lang="zh-CN" altLang="en-US" sz="4000" b="1" spc="6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dirty="0" smtClean="0">
                <a:sym typeface="+mn-lt"/>
              </a:rPr>
              <a:t>风险评估与决策</a:t>
            </a:r>
            <a:endParaRPr lang="zh-CN" altLang="en-US" dirty="0"/>
          </a:p>
        </p:txBody>
      </p: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3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53140" y="6188075"/>
            <a:ext cx="723265" cy="6762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785" y="880745"/>
            <a:ext cx="6460490" cy="5120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WPS 演示</Application>
  <PresentationFormat>宽屏</PresentationFormat>
  <Paragraphs>121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Yu Gothic UI</vt:lpstr>
      <vt:lpstr>Arial Unicode MS</vt:lpstr>
      <vt:lpstr>Symbol</vt:lpstr>
      <vt:lpstr>1_Office 主题​​</vt:lpstr>
      <vt:lpstr>北京理工大学 智能演讲起草系统第二次答辩</vt:lpstr>
      <vt:lpstr>PowerPoint 演示文稿</vt:lpstr>
      <vt:lpstr>PowerPoint 演示文稿</vt:lpstr>
      <vt:lpstr>会议纪要</vt:lpstr>
      <vt:lpstr>预算决定</vt:lpstr>
      <vt:lpstr>PowerPoint 演示文稿</vt:lpstr>
      <vt:lpstr>新增需求分析</vt:lpstr>
      <vt:lpstr>PowerPoint 演示文稿</vt:lpstr>
      <vt:lpstr>风险评估与决策</vt:lpstr>
      <vt:lpstr>PowerPoint 演示文稿</vt:lpstr>
      <vt:lpstr>项目实施进程和方法</vt:lpstr>
      <vt:lpstr>项目实施进程和方法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生的平凡，死的光荣。</cp:lastModifiedBy>
  <cp:revision>30</cp:revision>
  <dcterms:created xsi:type="dcterms:W3CDTF">2019-06-19T02:08:00Z</dcterms:created>
  <dcterms:modified xsi:type="dcterms:W3CDTF">2019-09-03T00:42:34Z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